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64" r:id="rId3"/>
    <p:sldId id="271" r:id="rId4"/>
    <p:sldId id="316" r:id="rId5"/>
    <p:sldId id="317" r:id="rId6"/>
    <p:sldId id="318" r:id="rId7"/>
    <p:sldId id="319" r:id="rId8"/>
    <p:sldId id="320" r:id="rId9"/>
    <p:sldId id="322" r:id="rId10"/>
    <p:sldId id="321" r:id="rId11"/>
    <p:sldId id="323" r:id="rId12"/>
    <p:sldId id="324" r:id="rId13"/>
    <p:sldId id="325" r:id="rId14"/>
    <p:sldId id="265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iCiel Fester Bold" pitchFamily="50" charset="0"/>
      <p:bold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DX" initials="L" lastIdx="1" clrIdx="0">
    <p:extLst>
      <p:ext uri="{19B8F6BF-5375-455C-9EA6-DF929625EA0E}">
        <p15:presenceInfo xmlns:p15="http://schemas.microsoft.com/office/powerpoint/2012/main" userId="LDDX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A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91892-8D23-4436-9668-38DD44EA864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BA44C-803A-4CAE-98A8-C553C1F90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98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479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214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215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284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213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59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161E653-5443-4277-BD23-79FAFD787E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9237" y="1266865"/>
            <a:ext cx="2268016" cy="4124267"/>
          </a:xfrm>
          <a:custGeom>
            <a:avLst/>
            <a:gdLst>
              <a:gd name="connsiteX0" fmla="*/ 1095718 w 2268016"/>
              <a:gd name="connsiteY0" fmla="*/ 730721 h 4124267"/>
              <a:gd name="connsiteX1" fmla="*/ 789388 w 2268016"/>
              <a:gd name="connsiteY1" fmla="*/ 2816789 h 4124267"/>
              <a:gd name="connsiteX2" fmla="*/ 1413832 w 2268016"/>
              <a:gd name="connsiteY2" fmla="*/ 2816789 h 4124267"/>
              <a:gd name="connsiteX3" fmla="*/ 1107502 w 2268016"/>
              <a:gd name="connsiteY3" fmla="*/ 730721 h 4124267"/>
              <a:gd name="connsiteX4" fmla="*/ 659786 w 2268016"/>
              <a:gd name="connsiteY4" fmla="*/ 0 h 4124267"/>
              <a:gd name="connsiteX5" fmla="*/ 1608231 w 2268016"/>
              <a:gd name="connsiteY5" fmla="*/ 0 h 4124267"/>
              <a:gd name="connsiteX6" fmla="*/ 2268016 w 2268016"/>
              <a:gd name="connsiteY6" fmla="*/ 4124267 h 4124267"/>
              <a:gd name="connsiteX7" fmla="*/ 1614127 w 2268016"/>
              <a:gd name="connsiteY7" fmla="*/ 4124267 h 4124267"/>
              <a:gd name="connsiteX8" fmla="*/ 1502196 w 2268016"/>
              <a:gd name="connsiteY8" fmla="*/ 3375876 h 4124267"/>
              <a:gd name="connsiteX9" fmla="*/ 706911 w 2268016"/>
              <a:gd name="connsiteY9" fmla="*/ 3375876 h 4124267"/>
              <a:gd name="connsiteX10" fmla="*/ 594989 w 2268016"/>
              <a:gd name="connsiteY10" fmla="*/ 4124267 h 4124267"/>
              <a:gd name="connsiteX11" fmla="*/ 0 w 2268016"/>
              <a:gd name="connsiteY11" fmla="*/ 4124267 h 412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8016" h="4124267">
                <a:moveTo>
                  <a:pt x="1095718" y="730721"/>
                </a:moveTo>
                <a:lnTo>
                  <a:pt x="789388" y="2816789"/>
                </a:lnTo>
                <a:lnTo>
                  <a:pt x="1413832" y="2816789"/>
                </a:lnTo>
                <a:lnTo>
                  <a:pt x="1107502" y="730721"/>
                </a:lnTo>
                <a:close/>
                <a:moveTo>
                  <a:pt x="659786" y="0"/>
                </a:moveTo>
                <a:lnTo>
                  <a:pt x="1608231" y="0"/>
                </a:lnTo>
                <a:lnTo>
                  <a:pt x="2268016" y="4124267"/>
                </a:lnTo>
                <a:lnTo>
                  <a:pt x="1614127" y="4124267"/>
                </a:lnTo>
                <a:lnTo>
                  <a:pt x="1502196" y="3375876"/>
                </a:lnTo>
                <a:lnTo>
                  <a:pt x="706911" y="3375876"/>
                </a:lnTo>
                <a:lnTo>
                  <a:pt x="594989" y="4124267"/>
                </a:lnTo>
                <a:lnTo>
                  <a:pt x="0" y="41242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27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155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9077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017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848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651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61E6A819-50A9-4F21-9E7D-B09F9FA14A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07E23C8A-1ABE-49E4-94A9-17D3D3A6A1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62100" y="1657350"/>
            <a:ext cx="3638550" cy="3638550"/>
          </a:xfrm>
          <a:custGeom>
            <a:avLst/>
            <a:gdLst>
              <a:gd name="connsiteX0" fmla="*/ 0 w 3638550"/>
              <a:gd name="connsiteY0" fmla="*/ 0 h 3638550"/>
              <a:gd name="connsiteX1" fmla="*/ 3638550 w 3638550"/>
              <a:gd name="connsiteY1" fmla="*/ 0 h 3638550"/>
              <a:gd name="connsiteX2" fmla="*/ 3638550 w 3638550"/>
              <a:gd name="connsiteY2" fmla="*/ 3638550 h 3638550"/>
              <a:gd name="connsiteX3" fmla="*/ 0 w 3638550"/>
              <a:gd name="connsiteY3" fmla="*/ 3638550 h 363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8550" h="3638550">
                <a:moveTo>
                  <a:pt x="0" y="0"/>
                </a:moveTo>
                <a:lnTo>
                  <a:pt x="3638550" y="0"/>
                </a:lnTo>
                <a:lnTo>
                  <a:pt x="3638550" y="3638550"/>
                </a:lnTo>
                <a:lnTo>
                  <a:pt x="0" y="3638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12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69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973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7D332F-CE13-44B7-9BBD-CB68E38CA5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7503" y="1094108"/>
            <a:ext cx="3745090" cy="3050360"/>
          </a:xfrm>
          <a:custGeom>
            <a:avLst/>
            <a:gdLst>
              <a:gd name="connsiteX0" fmla="*/ 0 w 3745090"/>
              <a:gd name="connsiteY0" fmla="*/ 0 h 3050360"/>
              <a:gd name="connsiteX1" fmla="*/ 3745090 w 3745090"/>
              <a:gd name="connsiteY1" fmla="*/ 0 h 3050360"/>
              <a:gd name="connsiteX2" fmla="*/ 3745090 w 3745090"/>
              <a:gd name="connsiteY2" fmla="*/ 3050360 h 3050360"/>
              <a:gd name="connsiteX3" fmla="*/ 0 w 3745090"/>
              <a:gd name="connsiteY3" fmla="*/ 3050360 h 305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5090" h="3050360">
                <a:moveTo>
                  <a:pt x="0" y="0"/>
                </a:moveTo>
                <a:lnTo>
                  <a:pt x="3745090" y="0"/>
                </a:lnTo>
                <a:lnTo>
                  <a:pt x="3745090" y="3050360"/>
                </a:lnTo>
                <a:lnTo>
                  <a:pt x="0" y="30503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106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1349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7207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512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5049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D9B416-D374-4FA1-AF6C-D3F7B5419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90925" y="-1"/>
            <a:ext cx="5010150" cy="2505076"/>
          </a:xfrm>
          <a:custGeom>
            <a:avLst/>
            <a:gdLst>
              <a:gd name="connsiteX0" fmla="*/ 0 w 5010150"/>
              <a:gd name="connsiteY0" fmla="*/ 0 h 2505076"/>
              <a:gd name="connsiteX1" fmla="*/ 5010150 w 5010150"/>
              <a:gd name="connsiteY1" fmla="*/ 0 h 2505076"/>
              <a:gd name="connsiteX2" fmla="*/ 5010150 w 5010150"/>
              <a:gd name="connsiteY2" fmla="*/ 1 h 2505076"/>
              <a:gd name="connsiteX3" fmla="*/ 2505075 w 5010150"/>
              <a:gd name="connsiteY3" fmla="*/ 2505076 h 2505076"/>
              <a:gd name="connsiteX4" fmla="*/ 0 w 5010150"/>
              <a:gd name="connsiteY4" fmla="*/ 1 h 250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0150" h="2505076">
                <a:moveTo>
                  <a:pt x="0" y="0"/>
                </a:moveTo>
                <a:lnTo>
                  <a:pt x="5010150" y="0"/>
                </a:lnTo>
                <a:lnTo>
                  <a:pt x="5010150" y="1"/>
                </a:lnTo>
                <a:cubicBezTo>
                  <a:pt x="5010150" y="1383516"/>
                  <a:pt x="3888590" y="2505076"/>
                  <a:pt x="2505075" y="2505076"/>
                </a:cubicBezTo>
                <a:cubicBezTo>
                  <a:pt x="1121560" y="2505076"/>
                  <a:pt x="0" y="1383516"/>
                  <a:pt x="0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27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F0FD55-08E1-4909-9207-CC067D9BB1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4070" y="0"/>
            <a:ext cx="4191880" cy="6858000"/>
          </a:xfrm>
          <a:custGeom>
            <a:avLst/>
            <a:gdLst>
              <a:gd name="connsiteX0" fmla="*/ 510470 w 4191880"/>
              <a:gd name="connsiteY0" fmla="*/ 4972050 h 6858000"/>
              <a:gd name="connsiteX1" fmla="*/ 1696330 w 4191880"/>
              <a:gd name="connsiteY1" fmla="*/ 4972050 h 6858000"/>
              <a:gd name="connsiteX2" fmla="*/ 1185860 w 4191880"/>
              <a:gd name="connsiteY2" fmla="*/ 6858000 h 6858000"/>
              <a:gd name="connsiteX3" fmla="*/ 0 w 4191880"/>
              <a:gd name="connsiteY3" fmla="*/ 6858000 h 6858000"/>
              <a:gd name="connsiteX4" fmla="*/ 3006020 w 4191880"/>
              <a:gd name="connsiteY4" fmla="*/ 647700 h 6858000"/>
              <a:gd name="connsiteX5" fmla="*/ 4191880 w 4191880"/>
              <a:gd name="connsiteY5" fmla="*/ 647700 h 6858000"/>
              <a:gd name="connsiteX6" fmla="*/ 2882190 w 4191880"/>
              <a:gd name="connsiteY6" fmla="*/ 5486400 h 6858000"/>
              <a:gd name="connsiteX7" fmla="*/ 1696330 w 4191880"/>
              <a:gd name="connsiteY7" fmla="*/ 5486400 h 6858000"/>
              <a:gd name="connsiteX8" fmla="*/ 1863020 w 4191880"/>
              <a:gd name="connsiteY8" fmla="*/ 0 h 6858000"/>
              <a:gd name="connsiteX9" fmla="*/ 3048880 w 4191880"/>
              <a:gd name="connsiteY9" fmla="*/ 0 h 6858000"/>
              <a:gd name="connsiteX10" fmla="*/ 1739190 w 4191880"/>
              <a:gd name="connsiteY10" fmla="*/ 4838700 h 6858000"/>
              <a:gd name="connsiteX11" fmla="*/ 553330 w 4191880"/>
              <a:gd name="connsiteY11" fmla="*/ 4838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91880" h="6858000">
                <a:moveTo>
                  <a:pt x="510470" y="4972050"/>
                </a:moveTo>
                <a:lnTo>
                  <a:pt x="1696330" y="4972050"/>
                </a:lnTo>
                <a:lnTo>
                  <a:pt x="1185860" y="6858000"/>
                </a:lnTo>
                <a:lnTo>
                  <a:pt x="0" y="6858000"/>
                </a:lnTo>
                <a:close/>
                <a:moveTo>
                  <a:pt x="3006020" y="647700"/>
                </a:moveTo>
                <a:lnTo>
                  <a:pt x="4191880" y="647700"/>
                </a:lnTo>
                <a:lnTo>
                  <a:pt x="2882190" y="5486400"/>
                </a:lnTo>
                <a:lnTo>
                  <a:pt x="1696330" y="5486400"/>
                </a:lnTo>
                <a:close/>
                <a:moveTo>
                  <a:pt x="1863020" y="0"/>
                </a:moveTo>
                <a:lnTo>
                  <a:pt x="3048880" y="0"/>
                </a:lnTo>
                <a:lnTo>
                  <a:pt x="1739190" y="4838700"/>
                </a:lnTo>
                <a:lnTo>
                  <a:pt x="553330" y="4838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55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8454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A5AAB9F-1BB4-4922-AEC5-7E74FD8F05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4800" y="457200"/>
            <a:ext cx="1600200" cy="5867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86F82B0-12D0-4241-9B13-095AF4F491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53400" y="457200"/>
            <a:ext cx="3733800" cy="5867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CCE265D-0C82-4DF3-8219-A8316FB6AC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05000" y="457200"/>
            <a:ext cx="1638300" cy="5867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61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0315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62CB2BF-CE1E-4388-B8F6-685E844AC7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0052" y="523792"/>
            <a:ext cx="3876541" cy="5810416"/>
          </a:xfrm>
          <a:custGeom>
            <a:avLst/>
            <a:gdLst>
              <a:gd name="connsiteX0" fmla="*/ 656087 w 3876541"/>
              <a:gd name="connsiteY0" fmla="*/ 1222688 h 5810416"/>
              <a:gd name="connsiteX1" fmla="*/ 1031030 w 3876541"/>
              <a:gd name="connsiteY1" fmla="*/ 4587727 h 5810416"/>
              <a:gd name="connsiteX2" fmla="*/ 1756880 w 3876541"/>
              <a:gd name="connsiteY2" fmla="*/ 4587727 h 5810416"/>
              <a:gd name="connsiteX3" fmla="*/ 1944351 w 3876541"/>
              <a:gd name="connsiteY3" fmla="*/ 2794650 h 5810416"/>
              <a:gd name="connsiteX4" fmla="*/ 1953965 w 3876541"/>
              <a:gd name="connsiteY4" fmla="*/ 2794650 h 5810416"/>
              <a:gd name="connsiteX5" fmla="*/ 2141437 w 3876541"/>
              <a:gd name="connsiteY5" fmla="*/ 4587727 h 5810416"/>
              <a:gd name="connsiteX6" fmla="*/ 2843253 w 3876541"/>
              <a:gd name="connsiteY6" fmla="*/ 4587727 h 5810416"/>
              <a:gd name="connsiteX7" fmla="*/ 3218181 w 3876541"/>
              <a:gd name="connsiteY7" fmla="*/ 1222688 h 5810416"/>
              <a:gd name="connsiteX8" fmla="*/ 2756727 w 3876541"/>
              <a:gd name="connsiteY8" fmla="*/ 1222688 h 5810416"/>
              <a:gd name="connsiteX9" fmla="*/ 2487538 w 3876541"/>
              <a:gd name="connsiteY9" fmla="*/ 3895494 h 5810416"/>
              <a:gd name="connsiteX10" fmla="*/ 2477924 w 3876541"/>
              <a:gd name="connsiteY10" fmla="*/ 3895494 h 5810416"/>
              <a:gd name="connsiteX11" fmla="*/ 2218349 w 3876541"/>
              <a:gd name="connsiteY11" fmla="*/ 1222688 h 5810416"/>
              <a:gd name="connsiteX12" fmla="*/ 1708811 w 3876541"/>
              <a:gd name="connsiteY12" fmla="*/ 1222688 h 5810416"/>
              <a:gd name="connsiteX13" fmla="*/ 1458849 w 3876541"/>
              <a:gd name="connsiteY13" fmla="*/ 3876264 h 5810416"/>
              <a:gd name="connsiteX14" fmla="*/ 1449235 w 3876541"/>
              <a:gd name="connsiteY14" fmla="*/ 3876264 h 5810416"/>
              <a:gd name="connsiteX15" fmla="*/ 1170432 w 3876541"/>
              <a:gd name="connsiteY15" fmla="*/ 1222688 h 5810416"/>
              <a:gd name="connsiteX16" fmla="*/ 0 w 3876541"/>
              <a:gd name="connsiteY16" fmla="*/ 0 h 5810416"/>
              <a:gd name="connsiteX17" fmla="*/ 3876541 w 3876541"/>
              <a:gd name="connsiteY17" fmla="*/ 0 h 5810416"/>
              <a:gd name="connsiteX18" fmla="*/ 3876541 w 3876541"/>
              <a:gd name="connsiteY18" fmla="*/ 5810416 h 5810416"/>
              <a:gd name="connsiteX19" fmla="*/ 0 w 3876541"/>
              <a:gd name="connsiteY19" fmla="*/ 5810416 h 581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76541" h="5810416">
                <a:moveTo>
                  <a:pt x="656087" y="1222688"/>
                </a:moveTo>
                <a:lnTo>
                  <a:pt x="1031030" y="4587727"/>
                </a:lnTo>
                <a:lnTo>
                  <a:pt x="1756880" y="4587727"/>
                </a:lnTo>
                <a:lnTo>
                  <a:pt x="1944351" y="2794650"/>
                </a:lnTo>
                <a:lnTo>
                  <a:pt x="1953965" y="2794650"/>
                </a:lnTo>
                <a:lnTo>
                  <a:pt x="2141437" y="4587727"/>
                </a:lnTo>
                <a:lnTo>
                  <a:pt x="2843253" y="4587727"/>
                </a:lnTo>
                <a:lnTo>
                  <a:pt x="3218181" y="1222688"/>
                </a:lnTo>
                <a:lnTo>
                  <a:pt x="2756727" y="1222688"/>
                </a:lnTo>
                <a:lnTo>
                  <a:pt x="2487538" y="3895494"/>
                </a:lnTo>
                <a:lnTo>
                  <a:pt x="2477924" y="3895494"/>
                </a:lnTo>
                <a:lnTo>
                  <a:pt x="2218349" y="1222688"/>
                </a:lnTo>
                <a:lnTo>
                  <a:pt x="1708811" y="1222688"/>
                </a:lnTo>
                <a:lnTo>
                  <a:pt x="1458849" y="3876264"/>
                </a:lnTo>
                <a:lnTo>
                  <a:pt x="1449235" y="3876264"/>
                </a:lnTo>
                <a:lnTo>
                  <a:pt x="1170432" y="1222688"/>
                </a:lnTo>
                <a:close/>
                <a:moveTo>
                  <a:pt x="0" y="0"/>
                </a:moveTo>
                <a:lnTo>
                  <a:pt x="3876541" y="0"/>
                </a:lnTo>
                <a:lnTo>
                  <a:pt x="3876541" y="5810416"/>
                </a:lnTo>
                <a:lnTo>
                  <a:pt x="0" y="58104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30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284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7450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2708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5389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6FD8B6-AECD-4443-BC08-A501F7CB6A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91657" y="754630"/>
            <a:ext cx="3903663" cy="5348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41547524-4D1E-411D-B9A2-673209E8F0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754629"/>
            <a:ext cx="3903663" cy="534874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058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55E33E-C806-44DE-A644-236A45F082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26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37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9338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E680E-512C-4AB7-A113-C74A7CF6E7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74404" y="514350"/>
            <a:ext cx="4939393" cy="6858000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289797-4F73-4C1C-8595-388D152CA1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176" y="2077292"/>
            <a:ext cx="1998958" cy="4075330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D8E161-31FE-402B-B038-10B58F7732D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957" y="1827365"/>
            <a:ext cx="2175811" cy="4325257"/>
          </a:xfrm>
          <a:prstGeom prst="rect">
            <a:avLst/>
          </a:prstGeom>
          <a:effectLst/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81E73D1-2C23-4D2E-9DE7-C25511E96B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13262" y="2579409"/>
            <a:ext cx="1771047" cy="311330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34D5830-A89F-480C-83DE-C17F034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79377" y="2208704"/>
            <a:ext cx="2001318" cy="357407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1B25A64-EF92-47EB-9660-A16CBE54917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76939" y="1961571"/>
            <a:ext cx="5278351" cy="396553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2B6D67-C684-49EB-8BAE-5E3CEF98E67C}"/>
              </a:ext>
            </a:extLst>
          </p:cNvPr>
          <p:cNvSpPr/>
          <p:nvPr userDrawn="1"/>
        </p:nvSpPr>
        <p:spPr>
          <a:xfrm>
            <a:off x="2519073" y="2040221"/>
            <a:ext cx="691979" cy="131412"/>
          </a:xfrm>
          <a:prstGeom prst="rect">
            <a:avLst/>
          </a:prstGeom>
          <a:solidFill>
            <a:srgbClr val="F4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3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39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F5E6FED7-143C-4215-8F29-30637F6AF2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1609" y="0"/>
            <a:ext cx="6501582" cy="6858000"/>
          </a:xfrm>
          <a:custGeom>
            <a:avLst/>
            <a:gdLst>
              <a:gd name="connsiteX0" fmla="*/ 3739332 w 6501582"/>
              <a:gd name="connsiteY0" fmla="*/ 2198914 h 6858000"/>
              <a:gd name="connsiteX1" fmla="*/ 6501582 w 6501582"/>
              <a:gd name="connsiteY1" fmla="*/ 2198914 h 6858000"/>
              <a:gd name="connsiteX2" fmla="*/ 4970183 w 6501582"/>
              <a:gd name="connsiteY2" fmla="*/ 6858000 h 6858000"/>
              <a:gd name="connsiteX3" fmla="*/ 2263955 w 6501582"/>
              <a:gd name="connsiteY3" fmla="*/ 6858000 h 6858000"/>
              <a:gd name="connsiteX4" fmla="*/ 1475377 w 6501582"/>
              <a:gd name="connsiteY4" fmla="*/ 0 h 6858000"/>
              <a:gd name="connsiteX5" fmla="*/ 4237627 w 6501582"/>
              <a:gd name="connsiteY5" fmla="*/ 0 h 6858000"/>
              <a:gd name="connsiteX6" fmla="*/ 2706228 w 6501582"/>
              <a:gd name="connsiteY6" fmla="*/ 4659086 h 6858000"/>
              <a:gd name="connsiteX7" fmla="*/ 0 w 6501582"/>
              <a:gd name="connsiteY7" fmla="*/ 46590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582" h="6858000">
                <a:moveTo>
                  <a:pt x="3739332" y="2198914"/>
                </a:moveTo>
                <a:lnTo>
                  <a:pt x="6501582" y="2198914"/>
                </a:lnTo>
                <a:lnTo>
                  <a:pt x="4970183" y="6858000"/>
                </a:lnTo>
                <a:lnTo>
                  <a:pt x="2263955" y="6858000"/>
                </a:lnTo>
                <a:close/>
                <a:moveTo>
                  <a:pt x="1475377" y="0"/>
                </a:moveTo>
                <a:lnTo>
                  <a:pt x="4237627" y="0"/>
                </a:lnTo>
                <a:lnTo>
                  <a:pt x="2706228" y="4659086"/>
                </a:lnTo>
                <a:lnTo>
                  <a:pt x="0" y="4659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07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005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68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87" r:id="rId2"/>
    <p:sldLayoutId id="2147483686" r:id="rId3"/>
    <p:sldLayoutId id="2147483685" r:id="rId4"/>
    <p:sldLayoutId id="2147483684" r:id="rId5"/>
    <p:sldLayoutId id="2147483683" r:id="rId6"/>
    <p:sldLayoutId id="2147483681" r:id="rId7"/>
    <p:sldLayoutId id="2147483680" r:id="rId8"/>
    <p:sldLayoutId id="2147483679" r:id="rId9"/>
    <p:sldLayoutId id="2147483678" r:id="rId10"/>
    <p:sldLayoutId id="2147483677" r:id="rId11"/>
    <p:sldLayoutId id="2147483676" r:id="rId12"/>
    <p:sldLayoutId id="2147483675" r:id="rId13"/>
    <p:sldLayoutId id="2147483674" r:id="rId14"/>
    <p:sldLayoutId id="2147483673" r:id="rId15"/>
    <p:sldLayoutId id="2147483671" r:id="rId16"/>
    <p:sldLayoutId id="2147483670" r:id="rId17"/>
    <p:sldLayoutId id="2147483672" r:id="rId18"/>
    <p:sldLayoutId id="2147483669" r:id="rId19"/>
    <p:sldLayoutId id="2147483668" r:id="rId20"/>
    <p:sldLayoutId id="2147483667" r:id="rId21"/>
    <p:sldLayoutId id="2147483666" r:id="rId22"/>
    <p:sldLayoutId id="2147483665" r:id="rId23"/>
    <p:sldLayoutId id="2147483664" r:id="rId24"/>
    <p:sldLayoutId id="2147483663" r:id="rId25"/>
    <p:sldLayoutId id="2147483662" r:id="rId26"/>
    <p:sldLayoutId id="2147483661" r:id="rId27"/>
    <p:sldLayoutId id="2147483660" r:id="rId28"/>
    <p:sldLayoutId id="2147483659" r:id="rId29"/>
    <p:sldLayoutId id="2147483657" r:id="rId30"/>
    <p:sldLayoutId id="2147483649" r:id="rId31"/>
    <p:sldLayoutId id="2147483656" r:id="rId32"/>
    <p:sldLayoutId id="2147483654" r:id="rId33"/>
    <p:sldLayoutId id="2147483655" r:id="rId34"/>
    <p:sldLayoutId id="2147483653" r:id="rId35"/>
    <p:sldLayoutId id="2147483652" r:id="rId36"/>
    <p:sldLayoutId id="2147483651" r:id="rId37"/>
    <p:sldLayoutId id="2147483650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www.britannica.com/biography/Alan-Turing" TargetMode="External"/><Relationship Id="rId7" Type="http://schemas.openxmlformats.org/officeDocument/2006/relationships/hyperlink" Target="http://enigma.louisedade.co.uk/howitworks.html" TargetMode="External"/><Relationship Id="rId2" Type="http://schemas.openxmlformats.org/officeDocument/2006/relationships/hyperlink" Target="https://www.britannica.com/topic/Bombe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cia.gov/news-information/featured-story-archive/2015-featured-story-archive/the-enigma-of-alan-turing.html" TargetMode="External"/><Relationship Id="rId5" Type="http://schemas.openxmlformats.org/officeDocument/2006/relationships/hyperlink" Target="https://medium.com/@vuongptnguyen/evaluating-artificial-intelligence-from-turing-test-to-now-b64a8fced070" TargetMode="External"/><Relationship Id="rId4" Type="http://schemas.openxmlformats.org/officeDocument/2006/relationships/hyperlink" Target="https://www.britannica.com/topic/Ultra-Allied-intelligence-project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7723057-C064-4B6F-9653-50AB14D42F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6B6972-BD27-4C9F-8170-393F099162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E5DAE1CC-883C-4788-87FA-83494613A81C}"/>
              </a:ext>
            </a:extLst>
          </p:cNvPr>
          <p:cNvSpPr txBox="1">
            <a:spLocks/>
          </p:cNvSpPr>
          <p:nvPr/>
        </p:nvSpPr>
        <p:spPr>
          <a:xfrm>
            <a:off x="4775201" y="306364"/>
            <a:ext cx="7002736" cy="2769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spc="600" dirty="0">
                <a:ln>
                  <a:solidFill>
                    <a:srgbClr val="DFA267"/>
                  </a:solidFill>
                </a:ln>
                <a:solidFill>
                  <a:srgbClr val="DFA267"/>
                </a:solidFill>
                <a:effectLst>
                  <a:outerShdw blurRad="25400" dist="76200" dir="1980000" algn="tl" rotWithShape="0">
                    <a:prstClr val="black"/>
                  </a:outerShdw>
                </a:effectLst>
                <a:latin typeface="iCiel Fester Bold" pitchFamily="50" charset="0"/>
                <a:ea typeface="Roboto" panose="02000000000000000000" pitchFamily="2" charset="0"/>
              </a:rPr>
              <a:t>ALAN TURING </a:t>
            </a:r>
          </a:p>
          <a:p>
            <a:pPr algn="r"/>
            <a:r>
              <a:rPr lang="en-US" sz="5400" spc="600" dirty="0">
                <a:ln>
                  <a:solidFill>
                    <a:srgbClr val="DFA267"/>
                  </a:solidFill>
                </a:ln>
                <a:solidFill>
                  <a:srgbClr val="DFA267"/>
                </a:solidFill>
                <a:effectLst>
                  <a:outerShdw blurRad="25400" dist="76200" dir="1980000" algn="tl" rotWithShape="0">
                    <a:prstClr val="black"/>
                  </a:outerShdw>
                </a:effectLst>
                <a:latin typeface="iCiel Fester Bold" pitchFamily="50" charset="0"/>
                <a:ea typeface="Roboto" panose="02000000000000000000" pitchFamily="2" charset="0"/>
              </a:rPr>
              <a:t>AND </a:t>
            </a:r>
          </a:p>
          <a:p>
            <a:pPr algn="r"/>
            <a:r>
              <a:rPr lang="en-US" sz="5400" spc="600" dirty="0">
                <a:ln>
                  <a:solidFill>
                    <a:srgbClr val="DFA267"/>
                  </a:solidFill>
                </a:ln>
                <a:solidFill>
                  <a:srgbClr val="DFA267"/>
                </a:solidFill>
                <a:effectLst>
                  <a:outerShdw blurRad="25400" dist="76200" dir="1980000" algn="tl" rotWithShape="0">
                    <a:prstClr val="black"/>
                  </a:outerShdw>
                </a:effectLst>
                <a:latin typeface="iCiel Fester Bold" pitchFamily="50" charset="0"/>
                <a:ea typeface="Roboto" panose="02000000000000000000" pitchFamily="2" charset="0"/>
              </a:rPr>
              <a:t>THE ENIGMA CIPHER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4D0E1-71AC-4BB9-B2C5-4C20B8CC4D07}"/>
              </a:ext>
            </a:extLst>
          </p:cNvPr>
          <p:cNvSpPr txBox="1"/>
          <p:nvPr/>
        </p:nvSpPr>
        <p:spPr>
          <a:xfrm>
            <a:off x="683237" y="5731466"/>
            <a:ext cx="2987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spc="300" dirty="0">
                <a:solidFill>
                  <a:schemeClr val="bg1"/>
                </a:solidFill>
                <a:latin typeface="iCiel Fester Bold" pitchFamily="50" charset="0"/>
                <a:ea typeface="Source Sans Pro" panose="020B0503030403020204" pitchFamily="34" charset="0"/>
                <a:cs typeface="Open Sans" panose="020B0606030504020204" pitchFamily="34" charset="0"/>
              </a:rPr>
              <a:t>LECTURER: MAI DUC TRUNG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D924A6-29F6-4866-9636-A1629BC58558}"/>
              </a:ext>
            </a:extLst>
          </p:cNvPr>
          <p:cNvSpPr txBox="1"/>
          <p:nvPr/>
        </p:nvSpPr>
        <p:spPr>
          <a:xfrm>
            <a:off x="600110" y="6138410"/>
            <a:ext cx="2987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spc="600" dirty="0">
                <a:solidFill>
                  <a:schemeClr val="bg1"/>
                </a:solidFill>
                <a:latin typeface="iCiel Fester Bold" pitchFamily="50" charset="0"/>
                <a:ea typeface="Source Sans Pro" panose="020B0503030403020204" pitchFamily="34" charset="0"/>
                <a:cs typeface="Open Sans" panose="020B0606030504020204" pitchFamily="34" charset="0"/>
              </a:rPr>
              <a:t>Group: Enigma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D42A48-59C8-432F-939C-5CB8A101FDD6}"/>
              </a:ext>
            </a:extLst>
          </p:cNvPr>
          <p:cNvCxnSpPr>
            <a:cxnSpLocks/>
          </p:cNvCxnSpPr>
          <p:nvPr/>
        </p:nvCxnSpPr>
        <p:spPr>
          <a:xfrm>
            <a:off x="2632364" y="6285463"/>
            <a:ext cx="9559636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A9DE3B-3E0F-4152-8E9D-7694B30713AF}"/>
              </a:ext>
            </a:extLst>
          </p:cNvPr>
          <p:cNvCxnSpPr>
            <a:cxnSpLocks/>
          </p:cNvCxnSpPr>
          <p:nvPr/>
        </p:nvCxnSpPr>
        <p:spPr>
          <a:xfrm>
            <a:off x="0" y="6285463"/>
            <a:ext cx="534573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2D48B2-33B7-4DA6-8C74-3521FE72CA39}"/>
              </a:ext>
            </a:extLst>
          </p:cNvPr>
          <p:cNvSpPr txBox="1"/>
          <p:nvPr/>
        </p:nvSpPr>
        <p:spPr>
          <a:xfrm>
            <a:off x="2041237" y="6496104"/>
            <a:ext cx="99845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300" dirty="0">
                <a:solidFill>
                  <a:schemeClr val="bg1"/>
                </a:solidFill>
                <a:latin typeface="iCiel Fester Bold" pitchFamily="50" charset="0"/>
                <a:ea typeface="Source Sans Pro" panose="020B0503030403020204" pitchFamily="34" charset="0"/>
                <a:cs typeface="Open Sans" panose="020B0606030504020204" pitchFamily="34" charset="0"/>
              </a:rPr>
              <a:t>RECOMMEND TO USE POWERPOINT 2016 OR ABOVE FOR EXPERIENCING MORPH TRANSITIONS</a:t>
            </a:r>
          </a:p>
        </p:txBody>
      </p:sp>
    </p:spTree>
    <p:extLst>
      <p:ext uri="{BB962C8B-B14F-4D97-AF65-F5344CB8AC3E}">
        <p14:creationId xmlns:p14="http://schemas.microsoft.com/office/powerpoint/2010/main" val="2711094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BCD50F7-2F5A-4EC9-ADE0-EC736B8B06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effectLst>
            <a:outerShdw blurRad="76200" dist="50800" dir="5400000" algn="ctr" rotWithShape="0">
              <a:srgbClr val="000000"/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3370BD8-8E8D-44E6-811A-4AF9E9F5AD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AE71FA-53B4-44A5-ADCC-0593E7ED4D4A}"/>
              </a:ext>
            </a:extLst>
          </p:cNvPr>
          <p:cNvSpPr/>
          <p:nvPr/>
        </p:nvSpPr>
        <p:spPr>
          <a:xfrm>
            <a:off x="1314450" y="1390650"/>
            <a:ext cx="4133850" cy="4114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49309-C792-4961-A27B-A957C125086C}"/>
              </a:ext>
            </a:extLst>
          </p:cNvPr>
          <p:cNvSpPr/>
          <p:nvPr/>
        </p:nvSpPr>
        <p:spPr>
          <a:xfrm>
            <a:off x="5448300" y="1390650"/>
            <a:ext cx="6743700" cy="4114800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EB7661F7-4B02-48C7-BCD0-0BFF20E8276A}"/>
              </a:ext>
            </a:extLst>
          </p:cNvPr>
          <p:cNvSpPr txBox="1">
            <a:spLocks/>
          </p:cNvSpPr>
          <p:nvPr/>
        </p:nvSpPr>
        <p:spPr>
          <a:xfrm rot="5400000">
            <a:off x="9845890" y="2819830"/>
            <a:ext cx="3404088" cy="1218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spc="300" dirty="0">
                <a:solidFill>
                  <a:srgbClr val="DFA267"/>
                </a:solidFill>
                <a:latin typeface="iCiel Fester Bold" pitchFamily="50" charset="0"/>
                <a:ea typeface="Roboto" panose="02000000000000000000" pitchFamily="2" charset="0"/>
              </a:rPr>
              <a:t>Breaking enigma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DBBE28-43AE-4317-B536-26BAEB798FD1}"/>
              </a:ext>
            </a:extLst>
          </p:cNvPr>
          <p:cNvSpPr/>
          <p:nvPr/>
        </p:nvSpPr>
        <p:spPr>
          <a:xfrm>
            <a:off x="5823614" y="2719239"/>
            <a:ext cx="443798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changing the cipher system daily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iCiel Fester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Although Allied disposed money in huge numbers, they were not able to decipher Enigma.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iCiel Fester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They could not even get close to breaking the code used by Germans.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7A0313-740A-4573-9F19-410B8783A7B7}"/>
              </a:ext>
            </a:extLst>
          </p:cNvPr>
          <p:cNvSpPr txBox="1"/>
          <p:nvPr/>
        </p:nvSpPr>
        <p:spPr>
          <a:xfrm>
            <a:off x="5823614" y="2210716"/>
            <a:ext cx="5053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iCiel Fester Bold" pitchFamily="50" charset="0"/>
                <a:ea typeface="Source Sans Pro" panose="020B0503030403020204" pitchFamily="34" charset="0"/>
                <a:cs typeface="Open Sans" panose="020B0606030504020204" pitchFamily="34" charset="0"/>
              </a:rPr>
              <a:t>AGAINST GERMAN ENIGMA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6C20EE58-7E5D-44B9-A774-16B5E9DC5824}"/>
              </a:ext>
            </a:extLst>
          </p:cNvPr>
          <p:cNvSpPr txBox="1">
            <a:spLocks/>
          </p:cNvSpPr>
          <p:nvPr/>
        </p:nvSpPr>
        <p:spPr>
          <a:xfrm>
            <a:off x="5823614" y="1362406"/>
            <a:ext cx="4253479" cy="1218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iCiel Fester Bold" pitchFamily="50" charset="0"/>
                <a:ea typeface="Source Sans Pro Black" panose="020B0803030403020204" pitchFamily="34" charset="0"/>
                <a:cs typeface="Times New Roman" panose="02020603050405020304" pitchFamily="18" charset="0"/>
              </a:rPr>
              <a:t>DIFFICULTIES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215C029-4B79-4271-92C9-291C9C4BF1B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" r="2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2637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BCD50F7-2F5A-4EC9-ADE0-EC736B8B06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effectLst>
            <a:outerShdw blurRad="76200" dist="50800" dir="5400000" algn="ctr" rotWithShape="0">
              <a:srgbClr val="000000"/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3370BD8-8E8D-44E6-811A-4AF9E9F5AD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AE71FA-53B4-44A5-ADCC-0593E7ED4D4A}"/>
              </a:ext>
            </a:extLst>
          </p:cNvPr>
          <p:cNvSpPr/>
          <p:nvPr/>
        </p:nvSpPr>
        <p:spPr>
          <a:xfrm>
            <a:off x="1314450" y="1390650"/>
            <a:ext cx="4133850" cy="4114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49309-C792-4961-A27B-A957C125086C}"/>
              </a:ext>
            </a:extLst>
          </p:cNvPr>
          <p:cNvSpPr/>
          <p:nvPr/>
        </p:nvSpPr>
        <p:spPr>
          <a:xfrm>
            <a:off x="5448300" y="1390650"/>
            <a:ext cx="6743700" cy="4114800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EB7661F7-4B02-48C7-BCD0-0BFF20E8276A}"/>
              </a:ext>
            </a:extLst>
          </p:cNvPr>
          <p:cNvSpPr txBox="1">
            <a:spLocks/>
          </p:cNvSpPr>
          <p:nvPr/>
        </p:nvSpPr>
        <p:spPr>
          <a:xfrm rot="5400000">
            <a:off x="9845890" y="2819830"/>
            <a:ext cx="3404088" cy="1218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spc="300" dirty="0">
                <a:solidFill>
                  <a:srgbClr val="DFA267"/>
                </a:solidFill>
                <a:latin typeface="iCiel Fester Bold" pitchFamily="50" charset="0"/>
                <a:ea typeface="Roboto" panose="02000000000000000000" pitchFamily="2" charset="0"/>
              </a:rPr>
              <a:t>Breaking enigma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DBBE28-43AE-4317-B536-26BAEB798FD1}"/>
              </a:ext>
            </a:extLst>
          </p:cNvPr>
          <p:cNvSpPr/>
          <p:nvPr/>
        </p:nvSpPr>
        <p:spPr>
          <a:xfrm>
            <a:off x="5823614" y="2387778"/>
            <a:ext cx="4806286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A ton of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iCiel Fester Bold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 housed in a bronze-</a:t>
            </a:r>
            <a:r>
              <a:rPr lang="en-US" sz="1600" dirty="0" err="1">
                <a:solidFill>
                  <a:schemeClr val="bg1"/>
                </a:solidFill>
                <a:latin typeface="iCiel Fester Bold" pitchFamily="50" charset="0"/>
              </a:rPr>
              <a:t>coloured</a:t>
            </a: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 metal cabinet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iCiel Fester Bold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Arranged in three 12 x 3 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iCiel Fester Bold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Searched all the settings and disregarded those that were incorrect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iCiel Fester Bold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By disproving thousands of rotor settings, those left were possible correct settings”. That process was called “</a:t>
            </a:r>
            <a:r>
              <a:rPr lang="en-US" sz="1600" dirty="0" err="1">
                <a:solidFill>
                  <a:schemeClr val="bg1"/>
                </a:solidFill>
                <a:latin typeface="iCiel Fester Bold" pitchFamily="50" charset="0"/>
              </a:rPr>
              <a:t>Banburismus</a:t>
            </a: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iCiel Fester Bold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7A0313-740A-4573-9F19-410B8783A7B7}"/>
              </a:ext>
            </a:extLst>
          </p:cNvPr>
          <p:cNvSpPr txBox="1"/>
          <p:nvPr/>
        </p:nvSpPr>
        <p:spPr>
          <a:xfrm>
            <a:off x="5823614" y="1984663"/>
            <a:ext cx="5053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iCiel Fester Bold" pitchFamily="50" charset="0"/>
                <a:ea typeface="Source Sans Pro" panose="020B0503030403020204" pitchFamily="34" charset="0"/>
                <a:cs typeface="Open Sans" panose="020B0606030504020204" pitchFamily="34" charset="0"/>
              </a:rPr>
              <a:t>ANCESTOR OF MODERN COMPUTER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6C20EE58-7E5D-44B9-A774-16B5E9DC5824}"/>
              </a:ext>
            </a:extLst>
          </p:cNvPr>
          <p:cNvSpPr txBox="1">
            <a:spLocks/>
          </p:cNvSpPr>
          <p:nvPr/>
        </p:nvSpPr>
        <p:spPr>
          <a:xfrm>
            <a:off x="5823614" y="1136353"/>
            <a:ext cx="4253479" cy="1218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iCiel Fester Bold" pitchFamily="50" charset="0"/>
                <a:ea typeface="Source Sans Pro Black" panose="020B0803030403020204" pitchFamily="34" charset="0"/>
                <a:cs typeface="Times New Roman" panose="02020603050405020304" pitchFamily="18" charset="0"/>
              </a:rPr>
              <a:t>BOMBE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6EDE4D5-1BE5-4390-B05A-B06CC4DD7F8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r="56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86272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BF8381-2804-435D-9EA6-7353702CDC42}"/>
              </a:ext>
            </a:extLst>
          </p:cNvPr>
          <p:cNvSpPr/>
          <p:nvPr/>
        </p:nvSpPr>
        <p:spPr>
          <a:xfrm>
            <a:off x="-1" y="0"/>
            <a:ext cx="4731657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F92558E9-8F9F-4907-A876-35286DFA9179}"/>
              </a:ext>
            </a:extLst>
          </p:cNvPr>
          <p:cNvSpPr txBox="1">
            <a:spLocks/>
          </p:cNvSpPr>
          <p:nvPr/>
        </p:nvSpPr>
        <p:spPr>
          <a:xfrm>
            <a:off x="828843" y="1665514"/>
            <a:ext cx="3404088" cy="3526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spc="600" dirty="0">
                <a:solidFill>
                  <a:srgbClr val="DFA267"/>
                </a:solidFill>
                <a:latin typeface="iCiel Fester Bold" pitchFamily="50" charset="0"/>
                <a:ea typeface="Roboto" panose="02000000000000000000" pitchFamily="2" charset="0"/>
              </a:rPr>
              <a:t>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D9B99A-8ED1-41D4-A9A9-E12D81274B11}"/>
              </a:ext>
            </a:extLst>
          </p:cNvPr>
          <p:cNvSpPr/>
          <p:nvPr/>
        </p:nvSpPr>
        <p:spPr>
          <a:xfrm>
            <a:off x="5091946" y="495300"/>
            <a:ext cx="6776204" cy="6019800"/>
          </a:xfrm>
          <a:prstGeom prst="rect">
            <a:avLst/>
          </a:prstGeom>
          <a:noFill/>
          <a:ln w="28575">
            <a:solidFill>
              <a:srgbClr val="DFA2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C245F-ED4C-4311-B527-F7ECBBB2B20D}"/>
              </a:ext>
            </a:extLst>
          </p:cNvPr>
          <p:cNvSpPr txBox="1"/>
          <p:nvPr/>
        </p:nvSpPr>
        <p:spPr>
          <a:xfrm>
            <a:off x="5193546" y="892900"/>
            <a:ext cx="65458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iCiel Fester Bold" pitchFamily="50" charset="0"/>
              </a:rPr>
              <a:t>In February 1946 (Turing post-war life), he presented paper on designing Automatic Computer Engine.</a:t>
            </a:r>
            <a:br>
              <a:rPr lang="en-US" dirty="0">
                <a:latin typeface="iCiel Fester Bold" pitchFamily="50" charset="0"/>
              </a:rPr>
            </a:br>
            <a:endParaRPr lang="en-US" dirty="0">
              <a:latin typeface="iCiel Fester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iCiel Fester Bold" pitchFamily="50" charset="0"/>
              </a:rPr>
              <a:t>Alan Turing suggested the experiment called “Turing’s test” that could prove or not whether machines could think or not. </a:t>
            </a:r>
          </a:p>
          <a:p>
            <a:endParaRPr lang="en-US" dirty="0">
              <a:latin typeface="iCiel Fester Bold" pitchFamily="50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6B18C699-4914-48C0-8040-9BD5552122D2}"/>
              </a:ext>
            </a:extLst>
          </p:cNvPr>
          <p:cNvSpPr txBox="1">
            <a:spLocks/>
          </p:cNvSpPr>
          <p:nvPr/>
        </p:nvSpPr>
        <p:spPr>
          <a:xfrm>
            <a:off x="239087" y="3578144"/>
            <a:ext cx="4253479" cy="1215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iCiel Fester Bold" pitchFamily="50" charset="0"/>
                <a:ea typeface="Source Sans Pro Black" panose="020B0803030403020204" pitchFamily="34" charset="0"/>
                <a:cs typeface="Times New Roman" panose="02020603050405020304" pitchFamily="18" charset="0"/>
              </a:rPr>
              <a:t>Post-war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C348D7A-5B9E-45A3-991C-D15070012D29}"/>
              </a:ext>
            </a:extLst>
          </p:cNvPr>
          <p:cNvSpPr/>
          <p:nvPr/>
        </p:nvSpPr>
        <p:spPr>
          <a:xfrm flipV="1">
            <a:off x="1702124" y="0"/>
            <a:ext cx="1193476" cy="529719"/>
          </a:xfrm>
          <a:prstGeom prst="triangle">
            <a:avLst/>
          </a:prstGeom>
          <a:solidFill>
            <a:srgbClr val="DFA267"/>
          </a:solidFill>
          <a:ln>
            <a:solidFill>
              <a:srgbClr val="DFA2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1081CBF-D854-42E0-8629-17F34ADA6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715" y="2724001"/>
            <a:ext cx="5470665" cy="36386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8A9BD9-2E06-48F6-B181-48EC0F3783C9}"/>
              </a:ext>
            </a:extLst>
          </p:cNvPr>
          <p:cNvSpPr/>
          <p:nvPr/>
        </p:nvSpPr>
        <p:spPr>
          <a:xfrm>
            <a:off x="5193546" y="-1747985"/>
            <a:ext cx="64024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iCiel Fester Bold" pitchFamily="50" charset="0"/>
              </a:rPr>
              <a:t>In 1952, Alan Turing was arrested for homosexuality – which was then illegal in Britain.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iCiel Fester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iCiel Fester Bold" pitchFamily="50" charset="0"/>
              </a:rPr>
              <a:t>In 1954, he was found dead from cyanide poisoning. </a:t>
            </a:r>
          </a:p>
          <a:p>
            <a:r>
              <a:rPr lang="en-US" dirty="0">
                <a:latin typeface="iCiel Fester Bold" pitchFamily="50" charset="0"/>
              </a:rPr>
              <a:t>       An inquest ruled that it was suicide.</a:t>
            </a:r>
            <a:endParaRPr lang="en-US" b="0" i="0" dirty="0">
              <a:effectLst/>
              <a:latin typeface="iCiel Fester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794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0.00313 0.3898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1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BF8381-2804-435D-9EA6-7353702CDC42}"/>
              </a:ext>
            </a:extLst>
          </p:cNvPr>
          <p:cNvSpPr/>
          <p:nvPr/>
        </p:nvSpPr>
        <p:spPr>
          <a:xfrm>
            <a:off x="-1" y="0"/>
            <a:ext cx="4731657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F92558E9-8F9F-4907-A876-35286DFA9179}"/>
              </a:ext>
            </a:extLst>
          </p:cNvPr>
          <p:cNvSpPr txBox="1">
            <a:spLocks/>
          </p:cNvSpPr>
          <p:nvPr/>
        </p:nvSpPr>
        <p:spPr>
          <a:xfrm>
            <a:off x="471574" y="253974"/>
            <a:ext cx="4058760" cy="3526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spc="600" dirty="0">
                <a:solidFill>
                  <a:srgbClr val="DFA267"/>
                </a:solidFill>
                <a:latin typeface="iCiel Fester Bold" pitchFamily="50" charset="0"/>
                <a:ea typeface="Roboto" panose="02000000000000000000" pitchFamily="2" charset="0"/>
              </a:rPr>
              <a:t>References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D9B99A-8ED1-41D4-A9A9-E12D81274B11}"/>
              </a:ext>
            </a:extLst>
          </p:cNvPr>
          <p:cNvSpPr/>
          <p:nvPr/>
        </p:nvSpPr>
        <p:spPr>
          <a:xfrm>
            <a:off x="5091946" y="495300"/>
            <a:ext cx="6776204" cy="6019800"/>
          </a:xfrm>
          <a:prstGeom prst="rect">
            <a:avLst/>
          </a:prstGeom>
          <a:noFill/>
          <a:ln w="28575">
            <a:solidFill>
              <a:srgbClr val="DFA2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C348D7A-5B9E-45A3-991C-D15070012D29}"/>
              </a:ext>
            </a:extLst>
          </p:cNvPr>
          <p:cNvSpPr/>
          <p:nvPr/>
        </p:nvSpPr>
        <p:spPr>
          <a:xfrm flipV="1">
            <a:off x="1702124" y="0"/>
            <a:ext cx="1193476" cy="529719"/>
          </a:xfrm>
          <a:prstGeom prst="triangle">
            <a:avLst/>
          </a:prstGeom>
          <a:solidFill>
            <a:srgbClr val="DFA267"/>
          </a:solidFill>
          <a:ln>
            <a:solidFill>
              <a:srgbClr val="DFA2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5A87DE-3C6D-4435-8807-3A115759EC89}"/>
              </a:ext>
            </a:extLst>
          </p:cNvPr>
          <p:cNvSpPr/>
          <p:nvPr/>
        </p:nvSpPr>
        <p:spPr>
          <a:xfrm>
            <a:off x="5118727" y="973738"/>
            <a:ext cx="6749423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iCiel Fester Bold" pitchFamily="50" charset="0"/>
              </a:rPr>
              <a:t>Wartime picture of Bletchley Park Bombe machine named Victory</a:t>
            </a:r>
          </a:p>
          <a:p>
            <a:r>
              <a:rPr lang="en-US" sz="1700" dirty="0">
                <a:latin typeface="iCiel Fester Bold" pitchFamily="50" charset="0"/>
              </a:rPr>
              <a:t>        </a:t>
            </a:r>
            <a:r>
              <a:rPr lang="en-US" sz="1700" dirty="0">
                <a:latin typeface="iCiel Fester Bold" pitchFamily="50" charset="0"/>
                <a:hlinkClick r:id="rId2"/>
              </a:rPr>
              <a:t>https://www.britannica.com/topic/Bombe</a:t>
            </a:r>
            <a:endParaRPr lang="en-US" sz="1700" dirty="0">
              <a:latin typeface="iCiel Fester Bold" pitchFamily="50" charset="0"/>
            </a:endParaRPr>
          </a:p>
          <a:p>
            <a:endParaRPr lang="en-US" sz="1700" dirty="0">
              <a:latin typeface="iCiel Fester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iCiel Fester Bold" pitchFamily="50" charset="0"/>
              </a:rPr>
              <a:t>Alan Turing </a:t>
            </a:r>
            <a:r>
              <a:rPr lang="en-US" sz="1700" dirty="0">
                <a:latin typeface="iCiel Fester Bold" pitchFamily="50" charset="0"/>
                <a:hlinkClick r:id="rId3"/>
              </a:rPr>
              <a:t>https://www.britannica.com/biography/Alan-Turing</a:t>
            </a:r>
            <a:endParaRPr lang="en-US" sz="1700" dirty="0">
              <a:latin typeface="iCiel Fester Bold" pitchFamily="50" charset="0"/>
            </a:endParaRPr>
          </a:p>
          <a:p>
            <a:endParaRPr lang="en-US" sz="1700" dirty="0">
              <a:latin typeface="iCiel Fester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iCiel Fester Bold" pitchFamily="50" charset="0"/>
              </a:rPr>
              <a:t>Ultra the Secret </a:t>
            </a:r>
            <a:r>
              <a:rPr lang="en-US" sz="1700" dirty="0" err="1">
                <a:latin typeface="iCiel Fester Bold" pitchFamily="50" charset="0"/>
              </a:rPr>
              <a:t>Bletchey</a:t>
            </a:r>
            <a:r>
              <a:rPr lang="en-US" sz="1700" dirty="0">
                <a:latin typeface="iCiel Fester Bold" pitchFamily="50" charset="0"/>
              </a:rPr>
              <a:t> Code-breaking Team </a:t>
            </a:r>
            <a:r>
              <a:rPr lang="en-US" sz="1700" dirty="0">
                <a:latin typeface="iCiel Fester Bold" pitchFamily="50" charset="0"/>
                <a:hlinkClick r:id="rId4"/>
              </a:rPr>
              <a:t>https://www.britannica.com/topic/Ultra-Allied-intelligence-project</a:t>
            </a:r>
            <a:endParaRPr lang="en-US" sz="1700" dirty="0">
              <a:latin typeface="iCiel Fester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700" dirty="0">
              <a:latin typeface="iCiel Fester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iCiel Fester Bold" pitchFamily="50" charset="0"/>
              </a:rPr>
              <a:t>Turing test </a:t>
            </a:r>
            <a:r>
              <a:rPr lang="en-US" sz="1700" dirty="0">
                <a:latin typeface="iCiel Fester Bold" pitchFamily="50" charset="0"/>
                <a:hlinkClick r:id="rId5"/>
              </a:rPr>
              <a:t>https://medium.com/@vuongptnguyen/evaluating-artificial-intelligence-from-turing-test-to-now-b64a8fced070</a:t>
            </a:r>
            <a:endParaRPr lang="en-US" sz="1700" dirty="0">
              <a:latin typeface="iCiel Fester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700" dirty="0">
              <a:latin typeface="iCiel Fester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iCiel Fester Bold" pitchFamily="50" charset="0"/>
              </a:rPr>
              <a:t>Bletchley Park and Alan Code-Breaking Team </a:t>
            </a:r>
            <a:r>
              <a:rPr lang="en-US" sz="1700" dirty="0">
                <a:latin typeface="iCiel Fester Bold" pitchFamily="50" charset="0"/>
                <a:hlinkClick r:id="rId6"/>
              </a:rPr>
              <a:t>https://www.cia.gov/news-information/featured-story-archive/2015-featured-story-archive/the-enigma-of-alan-turing.html</a:t>
            </a:r>
            <a:endParaRPr lang="en-US" sz="1700" dirty="0">
              <a:latin typeface="iCiel Fester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700" dirty="0">
              <a:latin typeface="iCiel Fester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iCiel Fester Bold" pitchFamily="50" charset="0"/>
              </a:rPr>
              <a:t>How The Enigma works? </a:t>
            </a:r>
            <a:r>
              <a:rPr lang="en-US" sz="1700" dirty="0">
                <a:latin typeface="iCiel Fester Bold" pitchFamily="50" charset="0"/>
                <a:hlinkClick r:id="rId7"/>
              </a:rPr>
              <a:t>http://enigma.louisedade.co.uk/howitworks.html</a:t>
            </a:r>
            <a:endParaRPr lang="en-US" sz="1700" dirty="0">
              <a:latin typeface="iCiel Fester Bold" pitchFamily="50" charset="0"/>
            </a:endParaRPr>
          </a:p>
        </p:txBody>
      </p:sp>
      <p:pic>
        <p:nvPicPr>
          <p:cNvPr id="12" name="Picture Placeholder 13">
            <a:extLst>
              <a:ext uri="{FF2B5EF4-FFF2-40B4-BE49-F238E27FC236}">
                <a16:creationId xmlns:a16="http://schemas.microsoft.com/office/drawing/2014/main" id="{25F2FA42-88FD-4CBD-A63D-2A2E06BC40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70982" y="3510376"/>
            <a:ext cx="5951332" cy="3347624"/>
          </a:xfrm>
          <a:custGeom>
            <a:avLst/>
            <a:gdLst>
              <a:gd name="connsiteX0" fmla="*/ 510470 w 4191880"/>
              <a:gd name="connsiteY0" fmla="*/ 4972050 h 6858000"/>
              <a:gd name="connsiteX1" fmla="*/ 1696330 w 4191880"/>
              <a:gd name="connsiteY1" fmla="*/ 4972050 h 6858000"/>
              <a:gd name="connsiteX2" fmla="*/ 1185860 w 4191880"/>
              <a:gd name="connsiteY2" fmla="*/ 6858000 h 6858000"/>
              <a:gd name="connsiteX3" fmla="*/ 0 w 4191880"/>
              <a:gd name="connsiteY3" fmla="*/ 6858000 h 6858000"/>
              <a:gd name="connsiteX4" fmla="*/ 3006020 w 4191880"/>
              <a:gd name="connsiteY4" fmla="*/ 647700 h 6858000"/>
              <a:gd name="connsiteX5" fmla="*/ 4191880 w 4191880"/>
              <a:gd name="connsiteY5" fmla="*/ 647700 h 6858000"/>
              <a:gd name="connsiteX6" fmla="*/ 2882190 w 4191880"/>
              <a:gd name="connsiteY6" fmla="*/ 5486400 h 6858000"/>
              <a:gd name="connsiteX7" fmla="*/ 1696330 w 4191880"/>
              <a:gd name="connsiteY7" fmla="*/ 5486400 h 6858000"/>
              <a:gd name="connsiteX8" fmla="*/ 1863020 w 4191880"/>
              <a:gd name="connsiteY8" fmla="*/ 0 h 6858000"/>
              <a:gd name="connsiteX9" fmla="*/ 3048880 w 4191880"/>
              <a:gd name="connsiteY9" fmla="*/ 0 h 6858000"/>
              <a:gd name="connsiteX10" fmla="*/ 1739190 w 4191880"/>
              <a:gd name="connsiteY10" fmla="*/ 4838700 h 6858000"/>
              <a:gd name="connsiteX11" fmla="*/ 553330 w 4191880"/>
              <a:gd name="connsiteY11" fmla="*/ 4838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91880" h="6858000">
                <a:moveTo>
                  <a:pt x="510470" y="4972050"/>
                </a:moveTo>
                <a:lnTo>
                  <a:pt x="1696330" y="4972050"/>
                </a:lnTo>
                <a:lnTo>
                  <a:pt x="1185860" y="6858000"/>
                </a:lnTo>
                <a:lnTo>
                  <a:pt x="0" y="6858000"/>
                </a:lnTo>
                <a:close/>
                <a:moveTo>
                  <a:pt x="3006020" y="647700"/>
                </a:moveTo>
                <a:lnTo>
                  <a:pt x="4191880" y="647700"/>
                </a:lnTo>
                <a:lnTo>
                  <a:pt x="2882190" y="5486400"/>
                </a:lnTo>
                <a:lnTo>
                  <a:pt x="1696330" y="5486400"/>
                </a:lnTo>
                <a:close/>
                <a:moveTo>
                  <a:pt x="1863020" y="0"/>
                </a:moveTo>
                <a:lnTo>
                  <a:pt x="3048880" y="0"/>
                </a:lnTo>
                <a:lnTo>
                  <a:pt x="1739190" y="4838700"/>
                </a:lnTo>
                <a:lnTo>
                  <a:pt x="553330" y="4838700"/>
                </a:lnTo>
                <a:close/>
              </a:path>
            </a:pathLst>
          </a:custGeom>
          <a:noFill/>
          <a:effectLst>
            <a:outerShdw blurRad="762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29086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5181BE-026D-4CCC-8E79-74EC47655282}"/>
              </a:ext>
            </a:extLst>
          </p:cNvPr>
          <p:cNvCxnSpPr>
            <a:cxnSpLocks/>
          </p:cNvCxnSpPr>
          <p:nvPr/>
        </p:nvCxnSpPr>
        <p:spPr>
          <a:xfrm flipH="1">
            <a:off x="1504070" y="4229100"/>
            <a:ext cx="514350" cy="196215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86A23A-7121-47F6-8D4D-34FFBFEDDC67}"/>
              </a:ext>
            </a:extLst>
          </p:cNvPr>
          <p:cNvCxnSpPr>
            <a:cxnSpLocks/>
          </p:cNvCxnSpPr>
          <p:nvPr/>
        </p:nvCxnSpPr>
        <p:spPr>
          <a:xfrm flipH="1">
            <a:off x="5161233" y="1352550"/>
            <a:ext cx="534717" cy="2044187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096A6B-9D5D-43B7-A641-253626CADBC5}"/>
              </a:ext>
            </a:extLst>
          </p:cNvPr>
          <p:cNvCxnSpPr>
            <a:cxnSpLocks/>
          </p:cNvCxnSpPr>
          <p:nvPr/>
        </p:nvCxnSpPr>
        <p:spPr>
          <a:xfrm>
            <a:off x="8724900" y="4229100"/>
            <a:ext cx="3486038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7">
            <a:extLst>
              <a:ext uri="{FF2B5EF4-FFF2-40B4-BE49-F238E27FC236}">
                <a16:creationId xmlns:a16="http://schemas.microsoft.com/office/drawing/2014/main" id="{217ED1FE-E44E-4C6F-B759-CB8E7D68C2A6}"/>
              </a:ext>
            </a:extLst>
          </p:cNvPr>
          <p:cNvSpPr txBox="1">
            <a:spLocks/>
          </p:cNvSpPr>
          <p:nvPr/>
        </p:nvSpPr>
        <p:spPr>
          <a:xfrm>
            <a:off x="3167797" y="3161468"/>
            <a:ext cx="9024203" cy="131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iCiel Fester Bold" pitchFamily="50" charset="0"/>
                <a:ea typeface="Source Sans Pro Black" panose="020B0803030403020204" pitchFamily="34" charset="0"/>
                <a:cs typeface="Times New Roman" panose="02020603050405020304" pitchFamily="18" charset="0"/>
              </a:rPr>
              <a:t>THANK YOU FOR YOUR ATTENTION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0C1BAA2-D120-4ED5-96FB-ED49936ED1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6" r="32806"/>
          <a:stretch>
            <a:fillRect/>
          </a:stretch>
        </p:blipFill>
        <p:spPr>
          <a:xfrm>
            <a:off x="1504070" y="0"/>
            <a:ext cx="4191880" cy="6858000"/>
          </a:xfrm>
        </p:spPr>
      </p:pic>
    </p:spTree>
    <p:extLst>
      <p:ext uri="{BB962C8B-B14F-4D97-AF65-F5344CB8AC3E}">
        <p14:creationId xmlns:p14="http://schemas.microsoft.com/office/powerpoint/2010/main" val="924238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9CFF4E01-8F4C-4790-94C3-82FC63A25156}"/>
              </a:ext>
            </a:extLst>
          </p:cNvPr>
          <p:cNvSpPr txBox="1">
            <a:spLocks/>
          </p:cNvSpPr>
          <p:nvPr/>
        </p:nvSpPr>
        <p:spPr>
          <a:xfrm>
            <a:off x="3721610" y="1642918"/>
            <a:ext cx="4253479" cy="131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Ciel Fester Bold" pitchFamily="50" charset="0"/>
                <a:ea typeface="Source Sans Pro Black" panose="020B0803030403020204" pitchFamily="34" charset="0"/>
                <a:cs typeface="Times New Roman" panose="02020603050405020304" pitchFamily="18" charset="0"/>
              </a:rPr>
              <a:t>CONTENT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iCiel Fester Bold" pitchFamily="50" charset="0"/>
              <a:ea typeface="Source Sans Pro Black" panose="020B08030304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688A9-5476-434D-9C1B-CE1F30EF355E}"/>
              </a:ext>
            </a:extLst>
          </p:cNvPr>
          <p:cNvSpPr txBox="1"/>
          <p:nvPr/>
        </p:nvSpPr>
        <p:spPr>
          <a:xfrm>
            <a:off x="3945661" y="2805666"/>
            <a:ext cx="38053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iCiel Fester Bold" pitchFamily="50" charset="0"/>
              </a:rPr>
              <a:t>The Enigma Machine</a:t>
            </a:r>
          </a:p>
          <a:p>
            <a:pPr algn="ctr"/>
            <a:endParaRPr lang="en-US" dirty="0">
              <a:latin typeface="iCiel Fester Bold" pitchFamily="50" charset="0"/>
            </a:endParaRPr>
          </a:p>
          <a:p>
            <a:pPr algn="ctr"/>
            <a:r>
              <a:rPr lang="en-US" dirty="0">
                <a:latin typeface="iCiel Fester Bold" pitchFamily="50" charset="0"/>
              </a:rPr>
              <a:t>Alan Turing – The Code Breaker</a:t>
            </a:r>
          </a:p>
          <a:p>
            <a:pPr algn="ctr"/>
            <a:endParaRPr lang="en-US" dirty="0">
              <a:latin typeface="iCiel Fester Bold" pitchFamily="50" charset="0"/>
            </a:endParaRPr>
          </a:p>
          <a:p>
            <a:pPr algn="ctr"/>
            <a:r>
              <a:rPr lang="en-US" dirty="0">
                <a:latin typeface="iCiel Fester Bold" pitchFamily="50" charset="0"/>
              </a:rPr>
              <a:t>Breaking the Enigma</a:t>
            </a:r>
          </a:p>
          <a:p>
            <a:pPr algn="ctr"/>
            <a:endParaRPr lang="en-US" dirty="0">
              <a:latin typeface="iCiel Fester Bold" pitchFamily="50" charset="0"/>
            </a:endParaRPr>
          </a:p>
          <a:p>
            <a:pPr algn="ctr"/>
            <a:r>
              <a:rPr lang="en-US" dirty="0">
                <a:latin typeface="iCiel Fester Bold" pitchFamily="50" charset="0"/>
              </a:rPr>
              <a:t>Results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C2C5E2-93FD-48C6-B696-1F847FC68071}"/>
              </a:ext>
            </a:extLst>
          </p:cNvPr>
          <p:cNvCxnSpPr>
            <a:cxnSpLocks/>
          </p:cNvCxnSpPr>
          <p:nvPr/>
        </p:nvCxnSpPr>
        <p:spPr>
          <a:xfrm>
            <a:off x="5871482" y="0"/>
            <a:ext cx="0" cy="165735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F39A93-2F5D-4867-88C9-32338122238F}"/>
              </a:ext>
            </a:extLst>
          </p:cNvPr>
          <p:cNvCxnSpPr>
            <a:cxnSpLocks/>
          </p:cNvCxnSpPr>
          <p:nvPr/>
        </p:nvCxnSpPr>
        <p:spPr>
          <a:xfrm>
            <a:off x="5871482" y="5219700"/>
            <a:ext cx="0" cy="165735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DE39960-4312-4B85-A61F-3644B47733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6" r="25746"/>
          <a:stretch>
            <a:fillRect/>
          </a:stretch>
        </p:blipFill>
        <p:spPr/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F9F9E053-F62A-4695-82A2-FD80EF1BEA7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7" r="42147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DDD5E1EA-E497-4414-8A36-7109A817E54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2" r="321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713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BF8381-2804-435D-9EA6-7353702CDC42}"/>
              </a:ext>
            </a:extLst>
          </p:cNvPr>
          <p:cNvSpPr/>
          <p:nvPr/>
        </p:nvSpPr>
        <p:spPr>
          <a:xfrm>
            <a:off x="-1" y="0"/>
            <a:ext cx="4731657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F92558E9-8F9F-4907-A876-35286DFA9179}"/>
              </a:ext>
            </a:extLst>
          </p:cNvPr>
          <p:cNvSpPr txBox="1">
            <a:spLocks/>
          </p:cNvSpPr>
          <p:nvPr/>
        </p:nvSpPr>
        <p:spPr>
          <a:xfrm>
            <a:off x="828843" y="1665514"/>
            <a:ext cx="3404088" cy="3526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spc="600" dirty="0">
                <a:solidFill>
                  <a:srgbClr val="DFA267"/>
                </a:solidFill>
                <a:latin typeface="iCiel Fester Bold" pitchFamily="50" charset="0"/>
                <a:ea typeface="Roboto" panose="02000000000000000000" pitchFamily="2" charset="0"/>
              </a:rPr>
              <a:t>Preface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D9B99A-8ED1-41D4-A9A9-E12D81274B11}"/>
              </a:ext>
            </a:extLst>
          </p:cNvPr>
          <p:cNvSpPr/>
          <p:nvPr/>
        </p:nvSpPr>
        <p:spPr>
          <a:xfrm>
            <a:off x="5091946" y="495300"/>
            <a:ext cx="6776204" cy="6019800"/>
          </a:xfrm>
          <a:prstGeom prst="rect">
            <a:avLst/>
          </a:prstGeom>
          <a:noFill/>
          <a:ln w="28575">
            <a:solidFill>
              <a:srgbClr val="DFA2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C245F-ED4C-4311-B527-F7ECBBB2B20D}"/>
              </a:ext>
            </a:extLst>
          </p:cNvPr>
          <p:cNvSpPr txBox="1"/>
          <p:nvPr/>
        </p:nvSpPr>
        <p:spPr>
          <a:xfrm>
            <a:off x="5285621" y="5745655"/>
            <a:ext cx="6388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iCiel Fester Bold" pitchFamily="50" charset="0"/>
              </a:rPr>
              <a:t>Alan Turing (played by Benedict Cumberbatch in The Imitation Game)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6B18C699-4914-48C0-8040-9BD5552122D2}"/>
              </a:ext>
            </a:extLst>
          </p:cNvPr>
          <p:cNvSpPr txBox="1">
            <a:spLocks/>
          </p:cNvSpPr>
          <p:nvPr/>
        </p:nvSpPr>
        <p:spPr>
          <a:xfrm>
            <a:off x="239087" y="3578144"/>
            <a:ext cx="4253479" cy="1215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iCiel Fester Bold" pitchFamily="50" charset="0"/>
                <a:ea typeface="Source Sans Pro Black" panose="020B0803030403020204" pitchFamily="34" charset="0"/>
                <a:cs typeface="Times New Roman" panose="02020603050405020304" pitchFamily="18" charset="0"/>
              </a:rPr>
              <a:t>THE IMITATION GAME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C348D7A-5B9E-45A3-991C-D15070012D29}"/>
              </a:ext>
            </a:extLst>
          </p:cNvPr>
          <p:cNvSpPr/>
          <p:nvPr/>
        </p:nvSpPr>
        <p:spPr>
          <a:xfrm flipV="1">
            <a:off x="1702124" y="0"/>
            <a:ext cx="1193476" cy="529719"/>
          </a:xfrm>
          <a:prstGeom prst="triangle">
            <a:avLst/>
          </a:prstGeom>
          <a:solidFill>
            <a:srgbClr val="DFA267"/>
          </a:solidFill>
          <a:ln>
            <a:solidFill>
              <a:srgbClr val="DFA2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9D5E66C3-EA80-4E94-886A-FEB39EC1E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48" y="1596159"/>
            <a:ext cx="6787702" cy="38180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4687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BCD50F7-2F5A-4EC9-ADE0-EC736B8B06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effectLst>
            <a:outerShdw blurRad="76200" dist="50800" dir="5400000" algn="ctr" rotWithShape="0">
              <a:srgbClr val="000000"/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3370BD8-8E8D-44E6-811A-4AF9E9F5AD07}"/>
              </a:ext>
            </a:extLst>
          </p:cNvPr>
          <p:cNvSpPr/>
          <p:nvPr/>
        </p:nvSpPr>
        <p:spPr>
          <a:xfrm>
            <a:off x="0" y="1905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AE71FA-53B4-44A5-ADCC-0593E7ED4D4A}"/>
              </a:ext>
            </a:extLst>
          </p:cNvPr>
          <p:cNvSpPr/>
          <p:nvPr/>
        </p:nvSpPr>
        <p:spPr>
          <a:xfrm>
            <a:off x="1314450" y="1390650"/>
            <a:ext cx="4133850" cy="4114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49309-C792-4961-A27B-A957C125086C}"/>
              </a:ext>
            </a:extLst>
          </p:cNvPr>
          <p:cNvSpPr/>
          <p:nvPr/>
        </p:nvSpPr>
        <p:spPr>
          <a:xfrm>
            <a:off x="5448300" y="1390650"/>
            <a:ext cx="6743700" cy="4114800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EB7661F7-4B02-48C7-BCD0-0BFF20E8276A}"/>
              </a:ext>
            </a:extLst>
          </p:cNvPr>
          <p:cNvSpPr txBox="1">
            <a:spLocks/>
          </p:cNvSpPr>
          <p:nvPr/>
        </p:nvSpPr>
        <p:spPr>
          <a:xfrm rot="5400000">
            <a:off x="9904449" y="3079079"/>
            <a:ext cx="3404088" cy="1218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6000" spc="300" dirty="0">
                <a:solidFill>
                  <a:srgbClr val="DFA267"/>
                </a:solidFill>
                <a:latin typeface="iCiel Fester Bold" pitchFamily="50" charset="0"/>
                <a:ea typeface="Roboto" panose="02000000000000000000" pitchFamily="2" charset="0"/>
              </a:rPr>
              <a:t>ENIGMA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DBBE28-43AE-4317-B536-26BAEB798FD1}"/>
              </a:ext>
            </a:extLst>
          </p:cNvPr>
          <p:cNvSpPr/>
          <p:nvPr/>
        </p:nvSpPr>
        <p:spPr>
          <a:xfrm>
            <a:off x="5823614" y="2774110"/>
            <a:ext cx="37027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26 buttons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iCiel Fester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3 physical rotors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iCiel Fester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Different letters output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iCiel Fester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More than 17,000 combinations of letters to create codes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7A0313-740A-4573-9F19-410B8783A7B7}"/>
              </a:ext>
            </a:extLst>
          </p:cNvPr>
          <p:cNvSpPr txBox="1"/>
          <p:nvPr/>
        </p:nvSpPr>
        <p:spPr>
          <a:xfrm>
            <a:off x="5819561" y="2252157"/>
            <a:ext cx="5053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iCiel Fester Bold" pitchFamily="50" charset="0"/>
                <a:ea typeface="Source Sans Pro" panose="020B0503030403020204" pitchFamily="34" charset="0"/>
                <a:cs typeface="Open Sans" panose="020B0606030504020204" pitchFamily="34" charset="0"/>
              </a:rPr>
              <a:t>used a scheme that was quite similar to what we call </a:t>
            </a:r>
            <a:r>
              <a:rPr lang="en-US" sz="1600" b="1" dirty="0">
                <a:solidFill>
                  <a:schemeClr val="bg1"/>
                </a:solidFill>
                <a:latin typeface="iCiel Fester Bold" pitchFamily="50" charset="0"/>
                <a:ea typeface="Source Sans Pro" panose="020B0503030403020204" pitchFamily="34" charset="0"/>
                <a:cs typeface="Open Sans" panose="020B0606030504020204" pitchFamily="34" charset="0"/>
              </a:rPr>
              <a:t>QWERTY</a:t>
            </a:r>
            <a:endParaRPr lang="en-US" sz="1400" b="1" dirty="0">
              <a:solidFill>
                <a:schemeClr val="bg1"/>
              </a:solidFill>
              <a:latin typeface="iCiel Fester Bold" pitchFamily="50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6C20EE58-7E5D-44B9-A774-16B5E9DC5824}"/>
              </a:ext>
            </a:extLst>
          </p:cNvPr>
          <p:cNvSpPr txBox="1">
            <a:spLocks/>
          </p:cNvSpPr>
          <p:nvPr/>
        </p:nvSpPr>
        <p:spPr>
          <a:xfrm>
            <a:off x="5823614" y="1362406"/>
            <a:ext cx="4253479" cy="1218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iCiel Fester Bold" pitchFamily="50" charset="0"/>
                <a:ea typeface="Source Sans Pro Black" panose="020B0803030403020204" pitchFamily="34" charset="0"/>
                <a:cs typeface="Times New Roman" panose="02020603050405020304" pitchFamily="18" charset="0"/>
              </a:rPr>
              <a:t>Enigma Machine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F15D1F5-66E7-4151-8598-81808156F78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" r="2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2922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BCD50F7-2F5A-4EC9-ADE0-EC736B8B06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effectLst>
            <a:outerShdw blurRad="76200" dist="50800" dir="5400000" algn="ctr" rotWithShape="0">
              <a:srgbClr val="000000"/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3370BD8-8E8D-44E6-811A-4AF9E9F5AD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AE71FA-53B4-44A5-ADCC-0593E7ED4D4A}"/>
              </a:ext>
            </a:extLst>
          </p:cNvPr>
          <p:cNvSpPr/>
          <p:nvPr/>
        </p:nvSpPr>
        <p:spPr>
          <a:xfrm>
            <a:off x="1314451" y="1390650"/>
            <a:ext cx="6250131" cy="4114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49309-C792-4961-A27B-A957C125086C}"/>
              </a:ext>
            </a:extLst>
          </p:cNvPr>
          <p:cNvSpPr/>
          <p:nvPr/>
        </p:nvSpPr>
        <p:spPr>
          <a:xfrm>
            <a:off x="5448300" y="1390650"/>
            <a:ext cx="6743700" cy="4114800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EB7661F7-4B02-48C7-BCD0-0BFF20E8276A}"/>
              </a:ext>
            </a:extLst>
          </p:cNvPr>
          <p:cNvSpPr txBox="1">
            <a:spLocks/>
          </p:cNvSpPr>
          <p:nvPr/>
        </p:nvSpPr>
        <p:spPr>
          <a:xfrm rot="5400000">
            <a:off x="9904449" y="3079079"/>
            <a:ext cx="3404088" cy="1218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6000" spc="300" dirty="0">
                <a:solidFill>
                  <a:srgbClr val="DFA267"/>
                </a:solidFill>
                <a:latin typeface="iCiel Fester Bold" pitchFamily="50" charset="0"/>
                <a:ea typeface="Roboto" panose="02000000000000000000" pitchFamily="2" charset="0"/>
              </a:rPr>
              <a:t>ENIGMA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DBBE28-43AE-4317-B536-26BAEB798FD1}"/>
              </a:ext>
            </a:extLst>
          </p:cNvPr>
          <p:cNvSpPr/>
          <p:nvPr/>
        </p:nvSpPr>
        <p:spPr>
          <a:xfrm>
            <a:off x="7631630" y="1782395"/>
            <a:ext cx="36067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    Letters from keyboard </a:t>
            </a:r>
          </a:p>
          <a:p>
            <a:endParaRPr lang="en-US" sz="1600" dirty="0">
              <a:solidFill>
                <a:schemeClr val="bg1"/>
              </a:solidFill>
              <a:latin typeface="iCiel Fester Bold" pitchFamily="50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iCiel Fester Bold" pitchFamily="50" charset="0"/>
                <a:cs typeface="Arial" panose="020B0604020202020204" pitchFamily="34" charset="0"/>
              </a:rPr>
              <a:t>→ </a:t>
            </a: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plugboard (switch letter) </a:t>
            </a:r>
          </a:p>
          <a:p>
            <a:endParaRPr lang="en-US" sz="1600" dirty="0">
              <a:solidFill>
                <a:schemeClr val="bg1"/>
              </a:solidFill>
              <a:latin typeface="iCiel Fester Bold" pitchFamily="50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iCiel Fester Bold" pitchFamily="50" charset="0"/>
                <a:cs typeface="Arial" panose="020B0604020202020204" pitchFamily="34" charset="0"/>
              </a:rPr>
              <a:t>→</a:t>
            </a: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 Three physical rotors </a:t>
            </a:r>
          </a:p>
          <a:p>
            <a:endParaRPr lang="en-US" sz="1600" dirty="0">
              <a:solidFill>
                <a:schemeClr val="bg1"/>
              </a:solidFill>
              <a:latin typeface="iCiel Fester Bold" pitchFamily="50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iCiel Fester Bold" pitchFamily="50" charset="0"/>
                <a:cs typeface="Arial" panose="020B0604020202020204" pitchFamily="34" charset="0"/>
              </a:rPr>
              <a:t>→</a:t>
            </a: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 Reflector </a:t>
            </a:r>
          </a:p>
          <a:p>
            <a:endParaRPr lang="en-US" sz="1600" dirty="0">
              <a:solidFill>
                <a:schemeClr val="bg1"/>
              </a:solidFill>
              <a:latin typeface="iCiel Fester Bold" pitchFamily="50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→ Three physical rotors </a:t>
            </a:r>
          </a:p>
          <a:p>
            <a:endParaRPr lang="en-US" sz="1600" dirty="0">
              <a:solidFill>
                <a:schemeClr val="bg1"/>
              </a:solidFill>
              <a:latin typeface="iCiel Fester Bold" pitchFamily="50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→ Plugboard </a:t>
            </a:r>
          </a:p>
          <a:p>
            <a:endParaRPr lang="en-US" sz="1600" dirty="0">
              <a:solidFill>
                <a:schemeClr val="bg1"/>
              </a:solidFill>
              <a:latin typeface="iCiel Fester Bold" pitchFamily="50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→ Lightboard</a:t>
            </a:r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D4E1BFF9-8703-44AE-ACFD-439F0086E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08" b="4494"/>
          <a:stretch/>
        </p:blipFill>
        <p:spPr>
          <a:xfrm>
            <a:off x="1562100" y="1657350"/>
            <a:ext cx="5790045" cy="36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32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BCD50F7-2F5A-4EC9-ADE0-EC736B8B06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effectLst>
            <a:outerShdw blurRad="76200" dist="50800" dir="5400000" algn="ctr" rotWithShape="0">
              <a:srgbClr val="000000"/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3370BD8-8E8D-44E6-811A-4AF9E9F5AD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AE71FA-53B4-44A5-ADCC-0593E7ED4D4A}"/>
              </a:ext>
            </a:extLst>
          </p:cNvPr>
          <p:cNvSpPr/>
          <p:nvPr/>
        </p:nvSpPr>
        <p:spPr>
          <a:xfrm>
            <a:off x="1314450" y="1390650"/>
            <a:ext cx="4133850" cy="4114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49309-C792-4961-A27B-A957C125086C}"/>
              </a:ext>
            </a:extLst>
          </p:cNvPr>
          <p:cNvSpPr/>
          <p:nvPr/>
        </p:nvSpPr>
        <p:spPr>
          <a:xfrm>
            <a:off x="5448300" y="1390650"/>
            <a:ext cx="6743700" cy="4114800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EB7661F7-4B02-48C7-BCD0-0BFF20E8276A}"/>
              </a:ext>
            </a:extLst>
          </p:cNvPr>
          <p:cNvSpPr txBox="1">
            <a:spLocks/>
          </p:cNvSpPr>
          <p:nvPr/>
        </p:nvSpPr>
        <p:spPr>
          <a:xfrm rot="5400000">
            <a:off x="9931390" y="2838880"/>
            <a:ext cx="3404088" cy="1218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spc="300" dirty="0">
                <a:solidFill>
                  <a:srgbClr val="DFA267"/>
                </a:solidFill>
                <a:latin typeface="iCiel Fester Bold" pitchFamily="50" charset="0"/>
                <a:ea typeface="Roboto" panose="02000000000000000000" pitchFamily="2" charset="0"/>
              </a:rPr>
              <a:t>Alan </a:t>
            </a:r>
            <a:r>
              <a:rPr lang="en-US" sz="4000" spc="300" dirty="0" err="1">
                <a:solidFill>
                  <a:srgbClr val="DFA267"/>
                </a:solidFill>
                <a:latin typeface="iCiel Fester Bold" pitchFamily="50" charset="0"/>
                <a:ea typeface="Roboto" panose="02000000000000000000" pitchFamily="2" charset="0"/>
              </a:rPr>
              <a:t>turing</a:t>
            </a:r>
            <a:endParaRPr lang="en-US" sz="4000" spc="300" dirty="0">
              <a:solidFill>
                <a:srgbClr val="DFA267"/>
              </a:solidFill>
              <a:latin typeface="iCiel Fester Bold" pitchFamily="50" charset="0"/>
              <a:ea typeface="Roboto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DBBE28-43AE-4317-B536-26BAEB798FD1}"/>
              </a:ext>
            </a:extLst>
          </p:cNvPr>
          <p:cNvSpPr/>
          <p:nvPr/>
        </p:nvSpPr>
        <p:spPr>
          <a:xfrm>
            <a:off x="5823614" y="2631870"/>
            <a:ext cx="443798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Alan Mathison Turing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iCiel Fester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23/6/1912 – 7/6/1954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iCiel Fester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Mathematician, logician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iCiel Fester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Made major impact to victory against Nazis during World War II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iCiel Fester Bol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LAID A GROUNDWORK FOR AI revolution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7A0313-740A-4573-9F19-410B8783A7B7}"/>
              </a:ext>
            </a:extLst>
          </p:cNvPr>
          <p:cNvSpPr txBox="1"/>
          <p:nvPr/>
        </p:nvSpPr>
        <p:spPr>
          <a:xfrm>
            <a:off x="5823614" y="2210716"/>
            <a:ext cx="5053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iCiel Fester Bold" pitchFamily="50" charset="0"/>
                <a:ea typeface="Source Sans Pro" panose="020B0503030403020204" pitchFamily="34" charset="0"/>
                <a:cs typeface="Open Sans" panose="020B0606030504020204" pitchFamily="34" charset="0"/>
              </a:rPr>
              <a:t>THE CRACKER OF ENIGMA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6C20EE58-7E5D-44B9-A774-16B5E9DC5824}"/>
              </a:ext>
            </a:extLst>
          </p:cNvPr>
          <p:cNvSpPr txBox="1">
            <a:spLocks/>
          </p:cNvSpPr>
          <p:nvPr/>
        </p:nvSpPr>
        <p:spPr>
          <a:xfrm>
            <a:off x="5823614" y="1362406"/>
            <a:ext cx="4253479" cy="1218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iCiel Fester Bold" pitchFamily="50" charset="0"/>
                <a:ea typeface="Source Sans Pro Black" panose="020B0803030403020204" pitchFamily="34" charset="0"/>
                <a:cs typeface="Times New Roman" panose="02020603050405020304" pitchFamily="18" charset="0"/>
              </a:rPr>
              <a:t>Alan </a:t>
            </a:r>
            <a:r>
              <a:rPr lang="en-US" sz="2800" dirty="0" err="1">
                <a:solidFill>
                  <a:schemeClr val="bg1"/>
                </a:solidFill>
                <a:latin typeface="iCiel Fester Bold" pitchFamily="50" charset="0"/>
                <a:ea typeface="Source Sans Pro Black" panose="020B0803030403020204" pitchFamily="34" charset="0"/>
                <a:cs typeface="Times New Roman" panose="02020603050405020304" pitchFamily="18" charset="0"/>
              </a:rPr>
              <a:t>turing</a:t>
            </a:r>
            <a:endParaRPr lang="en-US" sz="2800" dirty="0">
              <a:solidFill>
                <a:schemeClr val="bg1"/>
              </a:solidFill>
              <a:latin typeface="iCiel Fester Bold" pitchFamily="50" charset="0"/>
              <a:ea typeface="Source Sans Pro Black" panose="020B0803030403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16894AF-4B04-4105-B419-DA4699622A3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0" t="785" r="9631" b="-785"/>
          <a:stretch/>
        </p:blipFill>
        <p:spPr>
          <a:xfrm>
            <a:off x="1562100" y="1657350"/>
            <a:ext cx="3638550" cy="3638550"/>
          </a:xfrm>
        </p:spPr>
      </p:pic>
    </p:spTree>
    <p:extLst>
      <p:ext uri="{BB962C8B-B14F-4D97-AF65-F5344CB8AC3E}">
        <p14:creationId xmlns:p14="http://schemas.microsoft.com/office/powerpoint/2010/main" val="324300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5384AD32-7CFE-4C62-80E4-F2E89126A92D}"/>
              </a:ext>
            </a:extLst>
          </p:cNvPr>
          <p:cNvSpPr/>
          <p:nvPr/>
        </p:nvSpPr>
        <p:spPr>
          <a:xfrm rot="5400000">
            <a:off x="6280632" y="32237"/>
            <a:ext cx="2945432" cy="8877299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2C85FE-E4B0-4C01-903B-2BA1EFC0F163}"/>
              </a:ext>
            </a:extLst>
          </p:cNvPr>
          <p:cNvSpPr/>
          <p:nvPr/>
        </p:nvSpPr>
        <p:spPr>
          <a:xfrm>
            <a:off x="8000550" y="3822438"/>
            <a:ext cx="3404088" cy="40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/>
                </a:solidFill>
                <a:latin typeface="iCiel Fester Bold" pitchFamily="50" charset="0"/>
              </a:rPr>
              <a:t>Buckinghamshire, England (today)</a:t>
            </a:r>
            <a:endParaRPr lang="en-US" sz="1600" dirty="0">
              <a:solidFill>
                <a:schemeClr val="bg1"/>
              </a:solidFill>
              <a:latin typeface="iCiel Fester Bold" pitchFamily="50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DE92E-76E6-405D-8516-13AF83B97608}"/>
              </a:ext>
            </a:extLst>
          </p:cNvPr>
          <p:cNvSpPr txBox="1"/>
          <p:nvPr/>
        </p:nvSpPr>
        <p:spPr>
          <a:xfrm>
            <a:off x="8000552" y="3237663"/>
            <a:ext cx="29878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bg1"/>
                </a:solidFill>
                <a:latin typeface="iCiel Fester Bold" pitchFamily="50" charset="0"/>
              </a:rPr>
              <a:t>Bletchley Park</a:t>
            </a:r>
            <a:endParaRPr lang="en-US" sz="3200" b="1" spc="300" dirty="0">
              <a:solidFill>
                <a:schemeClr val="bg1"/>
              </a:solidFill>
              <a:latin typeface="iCiel Fester Bold" pitchFamily="50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itle 7">
            <a:extLst>
              <a:ext uri="{FF2B5EF4-FFF2-40B4-BE49-F238E27FC236}">
                <a16:creationId xmlns:a16="http://schemas.microsoft.com/office/drawing/2014/main" id="{12D44A0A-8CEF-49CE-98AF-E9E87F22B450}"/>
              </a:ext>
            </a:extLst>
          </p:cNvPr>
          <p:cNvSpPr txBox="1">
            <a:spLocks/>
          </p:cNvSpPr>
          <p:nvPr/>
        </p:nvSpPr>
        <p:spPr>
          <a:xfrm>
            <a:off x="8601263" y="970078"/>
            <a:ext cx="4253479" cy="131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iCiel Fester Bold" pitchFamily="50" charset="0"/>
                <a:ea typeface="Source Sans Pro Black" panose="020B0803030403020204" pitchFamily="34" charset="0"/>
                <a:cs typeface="Times New Roman" panose="02020603050405020304" pitchFamily="18" charset="0"/>
              </a:rPr>
              <a:t>BREAKING THE ENIGMA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1383B1-B4CB-448C-9E10-FA784AB04C37}"/>
              </a:ext>
            </a:extLst>
          </p:cNvPr>
          <p:cNvCxnSpPr>
            <a:cxnSpLocks/>
          </p:cNvCxnSpPr>
          <p:nvPr/>
        </p:nvCxnSpPr>
        <p:spPr>
          <a:xfrm>
            <a:off x="9772650" y="2252654"/>
            <a:ext cx="2419350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044C594-6C1C-45EC-9000-853026B2B0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9" r="220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6164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37DB56D-E4DF-45FD-9F71-DCC1CF08D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1925"/>
            <a:ext cx="12192000" cy="718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11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E3AC21-2A87-4B75-8E3A-7054E7D1B0A6}"/>
              </a:ext>
            </a:extLst>
          </p:cNvPr>
          <p:cNvSpPr/>
          <p:nvPr/>
        </p:nvSpPr>
        <p:spPr>
          <a:xfrm>
            <a:off x="0" y="-1"/>
            <a:ext cx="12192000" cy="6853113"/>
          </a:xfrm>
          <a:prstGeom prst="rect">
            <a:avLst/>
          </a:prstGeom>
          <a:solidFill>
            <a:schemeClr val="tx1">
              <a:lumMod val="95000"/>
              <a:lumOff val="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06D6C1E-5486-4D2F-A714-61320F415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947564" cy="6853114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85F0128F-BAEB-456A-8F73-0060B3D45552}"/>
              </a:ext>
            </a:extLst>
          </p:cNvPr>
          <p:cNvSpPr txBox="1">
            <a:spLocks/>
          </p:cNvSpPr>
          <p:nvPr/>
        </p:nvSpPr>
        <p:spPr>
          <a:xfrm>
            <a:off x="9947564" y="2817384"/>
            <a:ext cx="3404088" cy="1218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6000" spc="300" dirty="0">
                <a:solidFill>
                  <a:srgbClr val="DFA267"/>
                </a:solidFill>
                <a:latin typeface="iCiel Fester Bold" pitchFamily="50" charset="0"/>
                <a:ea typeface="Roboto" panose="02000000000000000000" pitchFamily="2" charset="0"/>
              </a:rPr>
              <a:t>ultra</a:t>
            </a:r>
          </a:p>
        </p:txBody>
      </p:sp>
    </p:spTree>
    <p:extLst>
      <p:ext uri="{BB962C8B-B14F-4D97-AF65-F5344CB8AC3E}">
        <p14:creationId xmlns:p14="http://schemas.microsoft.com/office/powerpoint/2010/main" val="1921814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420</Words>
  <Application>Microsoft Office PowerPoint</Application>
  <PresentationFormat>Widescreen</PresentationFormat>
  <Paragraphs>99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iCiel Fester Bold</vt:lpstr>
      <vt:lpstr>Wingdings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LDDX</dc:creator>
  <cp:lastModifiedBy>Tiến Đoàn Anh</cp:lastModifiedBy>
  <cp:revision>140</cp:revision>
  <dcterms:created xsi:type="dcterms:W3CDTF">2018-08-19T17:09:14Z</dcterms:created>
  <dcterms:modified xsi:type="dcterms:W3CDTF">2019-05-11T14:07:11Z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